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1" r:id="rId3"/>
    <p:sldId id="262" r:id="rId4"/>
    <p:sldId id="265" r:id="rId5"/>
    <p:sldId id="258" r:id="rId6"/>
    <p:sldId id="260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657"/>
  </p:normalViewPr>
  <p:slideViewPr>
    <p:cSldViewPr snapToGrid="0">
      <p:cViewPr varScale="1">
        <p:scale>
          <a:sx n="85" d="100"/>
          <a:sy n="85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2F0D-B268-EF41-BF11-0748E013D45C}" type="datetimeFigureOut">
              <a:rPr lang="de-DE" smtClean="0"/>
              <a:t>15.09.25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63E-6A5E-B043-9845-A93517A31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09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2F0D-B268-EF41-BF11-0748E013D45C}" type="datetimeFigureOut">
              <a:rPr lang="de-DE" smtClean="0"/>
              <a:t>15.09.25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63E-6A5E-B043-9845-A93517A31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0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2F0D-B268-EF41-BF11-0748E013D45C}" type="datetimeFigureOut">
              <a:rPr lang="de-DE" smtClean="0"/>
              <a:t>15.09.25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63E-6A5E-B043-9845-A93517A31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72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2F0D-B268-EF41-BF11-0748E013D45C}" type="datetimeFigureOut">
              <a:rPr lang="de-DE" smtClean="0"/>
              <a:t>15.09.25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63E-6A5E-B043-9845-A93517A31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13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2F0D-B268-EF41-BF11-0748E013D45C}" type="datetimeFigureOut">
              <a:rPr lang="de-DE" smtClean="0"/>
              <a:t>15.09.25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63E-6A5E-B043-9845-A93517A31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90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2F0D-B268-EF41-BF11-0748E013D45C}" type="datetimeFigureOut">
              <a:rPr lang="de-DE" smtClean="0"/>
              <a:t>15.09.25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63E-6A5E-B043-9845-A93517A31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7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2F0D-B268-EF41-BF11-0748E013D45C}" type="datetimeFigureOut">
              <a:rPr lang="de-DE" smtClean="0"/>
              <a:t>15.09.25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63E-6A5E-B043-9845-A93517A31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93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2F0D-B268-EF41-BF11-0748E013D45C}" type="datetimeFigureOut">
              <a:rPr lang="de-DE" smtClean="0"/>
              <a:t>15.09.25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63E-6A5E-B043-9845-A93517A31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17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2F0D-B268-EF41-BF11-0748E013D45C}" type="datetimeFigureOut">
              <a:rPr lang="de-DE" smtClean="0"/>
              <a:t>15.09.25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63E-6A5E-B043-9845-A93517A31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01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2F0D-B268-EF41-BF11-0748E013D45C}" type="datetimeFigureOut">
              <a:rPr lang="de-DE" smtClean="0"/>
              <a:t>15.09.25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63E-6A5E-B043-9845-A93517A31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09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2F0D-B268-EF41-BF11-0748E013D45C}" type="datetimeFigureOut">
              <a:rPr lang="de-DE" smtClean="0"/>
              <a:t>15.09.25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F63E-6A5E-B043-9845-A93517A31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41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7F2F0D-B268-EF41-BF11-0748E013D45C}" type="datetimeFigureOut">
              <a:rPr lang="de-DE" smtClean="0"/>
              <a:t>15.09.25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CF63E-6A5E-B043-9845-A93517A31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15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24DFE5-C543-43F0-FAE9-193016951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92958"/>
            <a:ext cx="6452264" cy="3710462"/>
          </a:xfrm>
        </p:spPr>
        <p:txBody>
          <a:bodyPr anchor="b">
            <a:normAutofit/>
          </a:bodyPr>
          <a:lstStyle/>
          <a:p>
            <a: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  <a:t>Das Fach Deutsch </a:t>
            </a: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  <a:t>in der Oberstufe</a:t>
            </a:r>
          </a:p>
        </p:txBody>
      </p:sp>
      <p:pic>
        <p:nvPicPr>
          <p:cNvPr id="4" name="Grafik 3" descr="Ein Bild, das Buch, Veröffentlichung, Regal, Regale enthält.&#10;&#10;KI-generierte Inhalte können fehlerhaft sein.">
            <a:extLst>
              <a:ext uri="{FF2B5EF4-FFF2-40B4-BE49-F238E27FC236}">
                <a16:creationId xmlns:a16="http://schemas.microsoft.com/office/drawing/2014/main" id="{CECAAD29-348E-D9B6-8834-906EEA5147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894" t="736" r="579" b="-736"/>
          <a:stretch>
            <a:fillRect/>
          </a:stretch>
        </p:blipFill>
        <p:spPr>
          <a:xfrm>
            <a:off x="6927331" y="842248"/>
            <a:ext cx="3538511" cy="51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1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89AAF2-F223-98D0-4475-49F39729A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91B6DD-E4CE-3DDA-3A93-4F395A36C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4E35C8-9266-7557-5E6A-6D6436B81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E5CCC-9BD1-417E-E1A5-D65A9D835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943" y="2136004"/>
            <a:ext cx="10983686" cy="1396146"/>
          </a:xfrm>
        </p:spPr>
        <p:txBody>
          <a:bodyPr anchor="b">
            <a:normAutofit fontScale="90000"/>
          </a:bodyPr>
          <a:lstStyle/>
          <a:p>
            <a:pPr algn="l"/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r>
              <a:rPr lang="de-DE" sz="8000" dirty="0">
                <a:solidFill>
                  <a:srgbClr val="595959"/>
                </a:solidFill>
                <a:latin typeface="Century Gothic" panose="020B0502020202020204" pitchFamily="34" charset="0"/>
              </a:rPr>
              <a:t>Literatur </a:t>
            </a: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endParaRPr lang="de-DE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1A0435-0B71-F805-D7ED-968BBCFCE67C}"/>
              </a:ext>
            </a:extLst>
          </p:cNvPr>
          <p:cNvSpPr txBox="1"/>
          <p:nvPr/>
        </p:nvSpPr>
        <p:spPr>
          <a:xfrm>
            <a:off x="2067075" y="4628411"/>
            <a:ext cx="190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Epik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1B00DD0-9E2E-707E-7581-2A501858097D}"/>
              </a:ext>
            </a:extLst>
          </p:cNvPr>
          <p:cNvSpPr txBox="1"/>
          <p:nvPr/>
        </p:nvSpPr>
        <p:spPr>
          <a:xfrm>
            <a:off x="5451322" y="4684837"/>
            <a:ext cx="190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Lyrik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EE991DC-EED3-D409-2291-FB9A7DBF2F9A}"/>
              </a:ext>
            </a:extLst>
          </p:cNvPr>
          <p:cNvSpPr txBox="1"/>
          <p:nvPr/>
        </p:nvSpPr>
        <p:spPr>
          <a:xfrm>
            <a:off x="8417073" y="4628411"/>
            <a:ext cx="253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Dramatik</a:t>
            </a:r>
          </a:p>
        </p:txBody>
      </p:sp>
      <p:pic>
        <p:nvPicPr>
          <p:cNvPr id="8" name="Grafik 7" descr="Ein Bild, das Im Haus, Theater, Konzerthalle, Zentrum für darstellende Künste enthält.&#10;&#10;KI-generierte Inhalte können fehlerhaft sein.">
            <a:extLst>
              <a:ext uri="{FF2B5EF4-FFF2-40B4-BE49-F238E27FC236}">
                <a16:creationId xmlns:a16="http://schemas.microsoft.com/office/drawing/2014/main" id="{679CB4A2-A2D0-AFE3-4D28-8D6ACDD2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685" y="2260386"/>
            <a:ext cx="2813174" cy="2109881"/>
          </a:xfrm>
          <a:prstGeom prst="rect">
            <a:avLst/>
          </a:prstGeom>
        </p:spPr>
      </p:pic>
      <p:pic>
        <p:nvPicPr>
          <p:cNvPr id="16" name="Grafik 15" descr="Ein Bild, das Handschrift, Notenblätter, Text enthält.&#10;&#10;KI-generierte Inhalte können fehlerhaft sein.">
            <a:extLst>
              <a:ext uri="{FF2B5EF4-FFF2-40B4-BE49-F238E27FC236}">
                <a16:creationId xmlns:a16="http://schemas.microsoft.com/office/drawing/2014/main" id="{F66AF665-7FBA-25E0-B30F-E82E5A2DE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257" y="2260386"/>
            <a:ext cx="3143802" cy="2092594"/>
          </a:xfrm>
          <a:prstGeom prst="rect">
            <a:avLst/>
          </a:prstGeom>
        </p:spPr>
      </p:pic>
      <p:pic>
        <p:nvPicPr>
          <p:cNvPr id="18" name="Grafik 17" descr="Ein Bild, das Buch, Papier, Papierprodukt, stationär enthält.&#10;&#10;KI-generierte Inhalte können fehlerhaft sein.">
            <a:extLst>
              <a:ext uri="{FF2B5EF4-FFF2-40B4-BE49-F238E27FC236}">
                <a16:creationId xmlns:a16="http://schemas.microsoft.com/office/drawing/2014/main" id="{377E2852-F95B-5C3B-661F-0151CCB02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141" y="2260386"/>
            <a:ext cx="3143802" cy="20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BD35D-04D9-A9F2-9FDF-1E4F57CE8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4E2CA3-705E-52F9-112D-9A4C271DE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0666F8-ACF6-668F-2387-3E3F57A0E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31DEB9-5B96-9B90-B158-3A038AF3D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1" y="2955470"/>
            <a:ext cx="10983686" cy="1396146"/>
          </a:xfrm>
        </p:spPr>
        <p:txBody>
          <a:bodyPr anchor="b">
            <a:normAutofit fontScale="90000"/>
          </a:bodyPr>
          <a:lstStyle/>
          <a:p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r>
              <a:rPr lang="de-DE" sz="8000" dirty="0">
                <a:solidFill>
                  <a:srgbClr val="595959"/>
                </a:solidFill>
                <a:latin typeface="Century Gothic" panose="020B0502020202020204" pitchFamily="34" charset="0"/>
              </a:rPr>
              <a:t>Pragmatische</a:t>
            </a:r>
            <a:br>
              <a:rPr lang="de-DE" sz="8000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r>
              <a:rPr lang="de-DE" sz="8000" dirty="0">
                <a:solidFill>
                  <a:srgbClr val="595959"/>
                </a:solidFill>
                <a:latin typeface="Century Gothic" panose="020B0502020202020204" pitchFamily="34" charset="0"/>
              </a:rPr>
              <a:t>Texte</a:t>
            </a: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endParaRPr lang="de-DE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5888C3-6535-AA30-02DD-32FC575CFCBA}"/>
              </a:ext>
            </a:extLst>
          </p:cNvPr>
          <p:cNvSpPr txBox="1"/>
          <p:nvPr/>
        </p:nvSpPr>
        <p:spPr>
          <a:xfrm>
            <a:off x="4708993" y="4848671"/>
            <a:ext cx="7634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/>
              <a:t> </a:t>
            </a:r>
            <a:r>
              <a:rPr lang="de-DE" sz="4000" dirty="0"/>
              <a:t>Sachtexte</a:t>
            </a:r>
          </a:p>
        </p:txBody>
      </p:sp>
      <p:pic>
        <p:nvPicPr>
          <p:cNvPr id="5" name="Grafik 4" descr="Ein Bild, das Regale, Mobiliar, Buch, Regal enthält.&#10;&#10;KI-generierte Inhalte können fehlerhaft sein.">
            <a:extLst>
              <a:ext uri="{FF2B5EF4-FFF2-40B4-BE49-F238E27FC236}">
                <a16:creationId xmlns:a16="http://schemas.microsoft.com/office/drawing/2014/main" id="{42BE183E-4AE6-9903-4277-69935A852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2789078"/>
            <a:ext cx="3364459" cy="22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5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27F23F-AAB1-37F1-08CD-2D57FFFF3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B661D2-5EDD-CA19-3982-5A509EB8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FA2B0E-9882-65A8-CE9E-F44850580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A388FF-AFA0-01E0-D220-649DAE5D6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1504041"/>
            <a:ext cx="10983686" cy="1396146"/>
          </a:xfrm>
        </p:spPr>
        <p:txBody>
          <a:bodyPr anchor="b">
            <a:normAutofit fontScale="90000"/>
          </a:bodyPr>
          <a:lstStyle/>
          <a:p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r>
              <a:rPr lang="de-DE" sz="8000" dirty="0">
                <a:solidFill>
                  <a:srgbClr val="595959"/>
                </a:solidFill>
                <a:latin typeface="Century Gothic" panose="020B0502020202020204" pitchFamily="34" charset="0"/>
              </a:rPr>
              <a:t>Aufgabenarten</a:t>
            </a:r>
            <a:b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</a:br>
            <a:endParaRPr lang="de-DE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1B9F971-6F03-465B-99BE-22CF9560F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58409"/>
              </p:ext>
            </p:extLst>
          </p:nvPr>
        </p:nvGraphicFramePr>
        <p:xfrm>
          <a:off x="1553028" y="2449054"/>
          <a:ext cx="9085944" cy="3017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542972">
                  <a:extLst>
                    <a:ext uri="{9D8B030D-6E8A-4147-A177-3AD203B41FA5}">
                      <a16:colId xmlns:a16="http://schemas.microsoft.com/office/drawing/2014/main" val="1701413619"/>
                    </a:ext>
                  </a:extLst>
                </a:gridCol>
                <a:gridCol w="4542972">
                  <a:extLst>
                    <a:ext uri="{9D8B030D-6E8A-4147-A177-3AD203B41FA5}">
                      <a16:colId xmlns:a16="http://schemas.microsoft.com/office/drawing/2014/main" val="2977481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2400" dirty="0"/>
                        <a:t>Textbezogenes Schreiben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Materialgestütztes Schreiben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975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Interpretation literarischer Texte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Materialgestütztes Verfassen informierender Texte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41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Erörterung literarischer Texte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Materialgestütztes Verfassen argumentierender Texte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2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Analyse pragmatischer Texte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5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Erörterung pragmatischer Texte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45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26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B51FFA-7558-0194-BE8F-D676DA556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11FEA5-570D-DC54-53E6-04D0BA18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58DAAE-3123-53E9-625D-9130623B3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E77F70-6739-7C97-A38D-0F858D619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60557" y="356913"/>
            <a:ext cx="9220686" cy="1396146"/>
          </a:xfrm>
        </p:spPr>
        <p:txBody>
          <a:bodyPr anchor="b">
            <a:normAutofit/>
          </a:bodyPr>
          <a:lstStyle/>
          <a:p>
            <a: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  <a:t>Voraussetzungen: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65B610-2438-250F-3D79-5E5035E15E9C}"/>
              </a:ext>
            </a:extLst>
          </p:cNvPr>
          <p:cNvSpPr txBox="1"/>
          <p:nvPr/>
        </p:nvSpPr>
        <p:spPr>
          <a:xfrm>
            <a:off x="916700" y="1831575"/>
            <a:ext cx="99980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de-DE" sz="2400" dirty="0"/>
              <a:t>Interesse an Literatur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de-DE" sz="2400" dirty="0"/>
              <a:t>Bereitschaft zum intensiven Lesen und Schreiben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de-DE" sz="2400" dirty="0"/>
              <a:t>Bereitschaft zur Auseinandersetzung mit anspruchsvollen Texten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de-DE" sz="2400" dirty="0"/>
              <a:t>Aktive Teilnahme an literarischen Gesprächen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de-DE" sz="2400" dirty="0"/>
              <a:t>Kreativität: Freies Schreiben, szenische Darstellungen, Poetry Slam, …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de-DE" sz="2400" dirty="0"/>
              <a:t>Beherrschung der deutschen Rechtschreibung und Grammatik (bei Bedarf Wissenslücken eigenständig aufarbeiten)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de-DE" sz="2400" dirty="0"/>
              <a:t>Bereitschaft zum wissenschaftlichen Arbeiten</a:t>
            </a:r>
          </a:p>
          <a:p>
            <a:pPr marL="342900" indent="-342900">
              <a:buAutoNum type="arabicParenR"/>
            </a:pPr>
            <a:endParaRPr lang="de-DE" dirty="0"/>
          </a:p>
          <a:p>
            <a:pPr marL="342900" indent="-342900">
              <a:buAutoNum type="arabicParenR"/>
            </a:pPr>
            <a:endParaRPr lang="de-DE" dirty="0"/>
          </a:p>
          <a:p>
            <a:pPr marL="342900" indent="-342900">
              <a:buAutoNum type="arabicParenR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34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4A04F-6600-B21D-1A88-5F4878F39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D63AFC-0183-56F9-E70E-3147E918D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56FAE3-7580-78E2-C48E-96F8A24F1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5853CA-8323-04CD-5D7D-AAFD81FBF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84686" y="449943"/>
            <a:ext cx="9220686" cy="1396146"/>
          </a:xfrm>
        </p:spPr>
        <p:txBody>
          <a:bodyPr anchor="b">
            <a:normAutofit/>
          </a:bodyPr>
          <a:lstStyle/>
          <a:p>
            <a: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  <a:t>Themen MSS 11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859D74E-AE75-0CDA-4506-34B3B6BC2F3D}"/>
              </a:ext>
            </a:extLst>
          </p:cNvPr>
          <p:cNvSpPr txBox="1"/>
          <p:nvPr/>
        </p:nvSpPr>
        <p:spPr>
          <a:xfrm>
            <a:off x="1190171" y="2081946"/>
            <a:ext cx="92746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/>
              <a:t>Kommunikationsmodelle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/>
              <a:t>Epochen:  Antike (Drama lesen &amp; Dramentheorie), Mittelalter, Aufklärung, Barock, Sturm und Drang, Empfindsamkeit, Romantik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/>
              <a:t>Erörterung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/>
              <a:t>Lyrik: Gedichtinterpretation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de-DE" sz="24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/>
              <a:t>Mögliche Lektüren: Antigone, Emilia Galotti, Der Sandmann, …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732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373193-9E7E-516B-4845-1A475080F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062B5B-C3F5-D8FB-D790-C816653A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78FCB-16BD-A3B8-416F-FCBED8C9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DC066A-348F-AEFE-5FF3-1C6639504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84686" y="449943"/>
            <a:ext cx="9220686" cy="1396146"/>
          </a:xfrm>
        </p:spPr>
        <p:txBody>
          <a:bodyPr anchor="b">
            <a:normAutofit/>
          </a:bodyPr>
          <a:lstStyle/>
          <a:p>
            <a: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  <a:t>Themen MSS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D4CAA8-AAD8-87AD-E8C3-5179D0DD164F}"/>
              </a:ext>
            </a:extLst>
          </p:cNvPr>
          <p:cNvSpPr txBox="1"/>
          <p:nvPr/>
        </p:nvSpPr>
        <p:spPr>
          <a:xfrm>
            <a:off x="1139371" y="1846089"/>
            <a:ext cx="97173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/>
              <a:t>Materialgestütztes Schreiben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/>
              <a:t>Epochen: Klassik/Weimarer Klassik, Vormärz, Junges Deutschland und die Zeit des Biedermeier, Gegenwartsliteratur/Literatur nach 1989, Realismus, Naturalismus, Expressionismus, Moderne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de-DE" sz="24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/>
              <a:t>Mögliche Lektüren: Faust, Woyzeck, Der Vorleser, Effi Briest, Irrungen und Wirrungen, Bahnwärter Thiel, Die Weber, Der Tod in Venedig,…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72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00FA22-0616-B47E-970F-1F3C73243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1462CD-85B9-195D-A469-50FBB010B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FDE50-9CC4-1728-843F-59BB37BF0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4EB2FB-B7CE-1950-713B-AE4FB7A7F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70171" y="351051"/>
            <a:ext cx="9220686" cy="1396146"/>
          </a:xfrm>
        </p:spPr>
        <p:txBody>
          <a:bodyPr anchor="b">
            <a:normAutofit/>
          </a:bodyPr>
          <a:lstStyle/>
          <a:p>
            <a: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  <a:t>Themen MSS 13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256329-7195-208E-D11C-3684D5123E86}"/>
              </a:ext>
            </a:extLst>
          </p:cNvPr>
          <p:cNvSpPr txBox="1"/>
          <p:nvPr/>
        </p:nvSpPr>
        <p:spPr>
          <a:xfrm>
            <a:off x="1045514" y="1631850"/>
            <a:ext cx="11030857" cy="465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Abiturvorbereitung: Vertiefungsthemen </a:t>
            </a:r>
          </a:p>
          <a:p>
            <a:endParaRPr lang="de-DE" sz="2400" b="1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/>
              <a:t>Gedichtanalyse Expressionismus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/>
              <a:t>Interpretationsaufsatz zur Wiener Moderne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/>
              <a:t>Kurzprosa – Analyse von Kurzgeschichten mit Bezügen zur Jetztzeit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/>
              <a:t>Antike – Epos, epischer Roman, antike Sagen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de-DE" sz="24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/>
              <a:t>Mögliche Lektüren: Menschheitsdämmerung, Die Traumnovelle, Kurzgeschichten von Kafka, Odyssee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51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FCC923-719A-06AB-A196-E482BA216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7FFDA-F1D5-656E-1A3D-06B419C76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24809B-FCA4-93B7-A1C6-5B9322962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A7C2CB-3C1C-9223-344B-564C817F9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000" y="3195851"/>
            <a:ext cx="9220686" cy="1396146"/>
          </a:xfrm>
        </p:spPr>
        <p:txBody>
          <a:bodyPr anchor="b">
            <a:normAutofit fontScale="90000"/>
          </a:bodyPr>
          <a:lstStyle/>
          <a:p>
            <a:r>
              <a:rPr lang="de-DE" dirty="0">
                <a:solidFill>
                  <a:srgbClr val="595959"/>
                </a:solidFill>
                <a:latin typeface="Century Gothic" panose="020B0502020202020204" pitchFamily="34" charset="0"/>
              </a:rPr>
              <a:t>Wir freuen uns, Sie in der Oberstufe im Deutsch Leistungskurs begrüßen zu dürfen!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45EEA54-9F2A-33CB-5858-C38A88FA876E}"/>
              </a:ext>
            </a:extLst>
          </p:cNvPr>
          <p:cNvSpPr txBox="1"/>
          <p:nvPr/>
        </p:nvSpPr>
        <p:spPr>
          <a:xfrm>
            <a:off x="7837715" y="6299656"/>
            <a:ext cx="4078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Alle verwendeten Bilder unterliegen der Creative Commons-Lizenz und stammen von </a:t>
            </a:r>
            <a:r>
              <a:rPr lang="de-DE" sz="1100" dirty="0" err="1"/>
              <a:t>pixabay.com</a:t>
            </a:r>
            <a:r>
              <a:rPr lang="de-DE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72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289</Words>
  <Application>Microsoft Macintosh PowerPoint</Application>
  <PresentationFormat>Breitbild</PresentationFormat>
  <Paragraphs>48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Century Gothic</vt:lpstr>
      <vt:lpstr>Wingdings</vt:lpstr>
      <vt:lpstr>Office</vt:lpstr>
      <vt:lpstr>Das Fach Deutsch  in der Oberstufe</vt:lpstr>
      <vt:lpstr>     Literatur   </vt:lpstr>
      <vt:lpstr>     Pragmatische Texte  </vt:lpstr>
      <vt:lpstr>     Aufgabenarten </vt:lpstr>
      <vt:lpstr>Voraussetzungen:</vt:lpstr>
      <vt:lpstr>Themen MSS 11</vt:lpstr>
      <vt:lpstr>Themen MSS 12</vt:lpstr>
      <vt:lpstr>Themen MSS 13</vt:lpstr>
      <vt:lpstr>Wir freuen uns, Sie in der Oberstufe im Deutsch Leistungskurs begrüßen zu dürfen!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Irmen</dc:creator>
  <cp:lastModifiedBy>Stephanie Irmen</cp:lastModifiedBy>
  <cp:revision>6</cp:revision>
  <dcterms:created xsi:type="dcterms:W3CDTF">2025-09-12T09:51:12Z</dcterms:created>
  <dcterms:modified xsi:type="dcterms:W3CDTF">2025-09-15T07:06:12Z</dcterms:modified>
</cp:coreProperties>
</file>